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8" r:id="rId3"/>
    <p:sldId id="369" r:id="rId4"/>
    <p:sldId id="312" r:id="rId5"/>
    <p:sldId id="313" r:id="rId6"/>
    <p:sldId id="314" r:id="rId7"/>
    <p:sldId id="315" r:id="rId8"/>
    <p:sldId id="260" r:id="rId9"/>
    <p:sldId id="316" r:id="rId10"/>
    <p:sldId id="317" r:id="rId11"/>
    <p:sldId id="318" r:id="rId12"/>
    <p:sldId id="319" r:id="rId13"/>
    <p:sldId id="320" r:id="rId14"/>
    <p:sldId id="322" r:id="rId15"/>
    <p:sldId id="323" r:id="rId16"/>
    <p:sldId id="362" r:id="rId17"/>
    <p:sldId id="361" r:id="rId18"/>
    <p:sldId id="363" r:id="rId19"/>
    <p:sldId id="324" r:id="rId20"/>
    <p:sldId id="325" r:id="rId21"/>
    <p:sldId id="326" r:id="rId22"/>
    <p:sldId id="327" r:id="rId23"/>
    <p:sldId id="328" r:id="rId24"/>
    <p:sldId id="329" r:id="rId25"/>
    <p:sldId id="364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2" r:id="rId38"/>
    <p:sldId id="341" r:id="rId39"/>
    <p:sldId id="365" r:id="rId40"/>
    <p:sldId id="366" r:id="rId41"/>
    <p:sldId id="343" r:id="rId42"/>
    <p:sldId id="346" r:id="rId43"/>
    <p:sldId id="344" r:id="rId44"/>
    <p:sldId id="345" r:id="rId45"/>
    <p:sldId id="354" r:id="rId46"/>
    <p:sldId id="355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6" r:id="rId55"/>
    <p:sldId id="357" r:id="rId56"/>
    <p:sldId id="359" r:id="rId57"/>
    <p:sldId id="360" r:id="rId58"/>
    <p:sldId id="368" r:id="rId59"/>
    <p:sldId id="285" r:id="rId60"/>
    <p:sldId id="367" r:id="rId61"/>
  </p:sldIdLst>
  <p:sldSz cx="9144000" cy="5143500" type="screen16x9"/>
  <p:notesSz cx="6858000" cy="9144000"/>
  <p:embeddedFontLst>
    <p:embeddedFont>
      <p:font typeface="Bradley Hand ITC" panose="03070402050302030203" pitchFamily="66" charset="0"/>
      <p:regular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Lexend Deca" panose="020B0604020202020204" charset="0"/>
      <p:regular r:id="rId68"/>
    </p:embeddedFont>
    <p:embeddedFont>
      <p:font typeface="Muli" panose="020B0604020202020204" charset="0"/>
      <p:regular r:id="rId69"/>
      <p:bold r:id="rId70"/>
      <p:italic r:id="rId71"/>
      <p:boldItalic r:id="rId72"/>
    </p:embeddedFont>
    <p:embeddedFont>
      <p:font typeface="Muli Regular" panose="020B0604020202020204" charset="0"/>
      <p:regular r:id="rId73"/>
      <p:bold r:id="rId74"/>
      <p:italic r:id="rId75"/>
      <p:boldItalic r:id="rId76"/>
    </p:embeddedFont>
    <p:embeddedFont>
      <p:font typeface="MV Boli" panose="02000500030200090000" pitchFamily="2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299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53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11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061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1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5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284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83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2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97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890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19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94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52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79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58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021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283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80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831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32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839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892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564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264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666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956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883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92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606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58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8614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2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1088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014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1145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463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439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473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4363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2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378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504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186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711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3835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395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4759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1802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3400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6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199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12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01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78676" y="1784756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Python Programming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FB789-45B1-41B4-880D-5A48B2410B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46080" y="1150522"/>
            <a:ext cx="6651840" cy="34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62130" y="1079845"/>
            <a:ext cx="6419739" cy="35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7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32716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9032" y="961109"/>
            <a:ext cx="2702264" cy="3497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7AE9BE-AC3E-4E13-98AE-EE7636AECFD0}"/>
              </a:ext>
            </a:extLst>
          </p:cNvPr>
          <p:cNvSpPr txBox="1"/>
          <p:nvPr/>
        </p:nvSpPr>
        <p:spPr>
          <a:xfrm>
            <a:off x="3751138" y="3859017"/>
            <a:ext cx="19607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Table</a:t>
            </a:r>
          </a:p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http://www.asciitable.com/</a:t>
            </a:r>
          </a:p>
        </p:txBody>
      </p:sp>
    </p:spTree>
    <p:extLst>
      <p:ext uri="{BB962C8B-B14F-4D97-AF65-F5344CB8AC3E}">
        <p14:creationId xmlns:p14="http://schemas.microsoft.com/office/powerpoint/2010/main" val="261366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9477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6045" y="1245750"/>
            <a:ext cx="8751910" cy="26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51185" y="758442"/>
            <a:ext cx="11550313" cy="4965317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FB54496F-AD5A-43A5-A571-70A1F472CE94}"/>
              </a:ext>
            </a:extLst>
          </p:cNvPr>
          <p:cNvSpPr txBox="1">
            <a:spLocks/>
          </p:cNvSpPr>
          <p:nvPr/>
        </p:nvSpPr>
        <p:spPr>
          <a:xfrm>
            <a:off x="396822" y="2129019"/>
            <a:ext cx="1467164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57D7DA6-1614-4628-940C-7E24F80A0806}"/>
              </a:ext>
            </a:extLst>
          </p:cNvPr>
          <p:cNvSpPr txBox="1">
            <a:spLocks/>
          </p:cNvSpPr>
          <p:nvPr/>
        </p:nvSpPr>
        <p:spPr>
          <a:xfrm>
            <a:off x="4152042" y="3071662"/>
            <a:ext cx="839915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7130D2A-4001-41BD-91EF-BF1FCA56E53C}"/>
              </a:ext>
            </a:extLst>
          </p:cNvPr>
          <p:cNvSpPr txBox="1">
            <a:spLocks/>
          </p:cNvSpPr>
          <p:nvPr/>
        </p:nvSpPr>
        <p:spPr>
          <a:xfrm>
            <a:off x="1681943" y="4227272"/>
            <a:ext cx="698896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DA3B91D5-26FB-465E-9FF0-24F82A6EAC67}"/>
              </a:ext>
            </a:extLst>
          </p:cNvPr>
          <p:cNvSpPr txBox="1">
            <a:spLocks/>
          </p:cNvSpPr>
          <p:nvPr/>
        </p:nvSpPr>
        <p:spPr>
          <a:xfrm>
            <a:off x="396822" y="2660522"/>
            <a:ext cx="2873202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pixel is one color</a:t>
            </a:r>
          </a:p>
        </p:txBody>
      </p:sp>
    </p:spTree>
    <p:extLst>
      <p:ext uri="{BB962C8B-B14F-4D97-AF65-F5344CB8AC3E}">
        <p14:creationId xmlns:p14="http://schemas.microsoft.com/office/powerpoint/2010/main" val="2780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F8570D83-88CD-4333-913A-6A9061E8EF2B}"/>
              </a:ext>
            </a:extLst>
          </p:cNvPr>
          <p:cNvSpPr txBox="1">
            <a:spLocks/>
          </p:cNvSpPr>
          <p:nvPr/>
        </p:nvSpPr>
        <p:spPr>
          <a:xfrm>
            <a:off x="296458" y="1258603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Digital Images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E23C006A-54F8-482A-9A0C-A0941D746663}"/>
              </a:ext>
            </a:extLst>
          </p:cNvPr>
          <p:cNvSpPr txBox="1">
            <a:spLocks/>
          </p:cNvSpPr>
          <p:nvPr/>
        </p:nvSpPr>
        <p:spPr>
          <a:xfrm>
            <a:off x="296458" y="2153154"/>
            <a:ext cx="51346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generate any color by mixing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(red, green, blue) colors with different ratios.</a:t>
            </a:r>
          </a:p>
        </p:txBody>
      </p:sp>
    </p:spTree>
    <p:extLst>
      <p:ext uri="{BB962C8B-B14F-4D97-AF65-F5344CB8AC3E}">
        <p14:creationId xmlns:p14="http://schemas.microsoft.com/office/powerpoint/2010/main" val="1298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(</a:t>
            </a:r>
            <a:r>
              <a:rPr 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5" y="1070828"/>
            <a:ext cx="4784084" cy="36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(</a:t>
            </a:r>
            <a:r>
              <a:rPr lang="en-US" sz="2400" b="0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(</a:t>
            </a:r>
            <a:r>
              <a:rPr lang="en-US" sz="24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(White)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(</a:t>
            </a:r>
            <a:r>
              <a:rPr lang="en-US" sz="2400" b="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(</a:t>
            </a:r>
            <a:r>
              <a:rPr lang="en-US" sz="2400" b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(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00482" y="1095734"/>
            <a:ext cx="6044445" cy="342789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2F058DD1-61CD-4280-A2BB-A9045323EC00}"/>
              </a:ext>
            </a:extLst>
          </p:cNvPr>
          <p:cNvSpPr txBox="1">
            <a:spLocks/>
          </p:cNvSpPr>
          <p:nvPr/>
        </p:nvSpPr>
        <p:spPr>
          <a:xfrm>
            <a:off x="134086" y="2136085"/>
            <a:ext cx="28430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Resolution: 100x100</a:t>
            </a:r>
          </a:p>
          <a:p>
            <a:pPr marL="342900" indent="-342900"/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: 100 pixels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Height: 100 pixels </a:t>
            </a:r>
          </a:p>
        </p:txBody>
      </p:sp>
    </p:spTree>
    <p:extLst>
      <p:ext uri="{BB962C8B-B14F-4D97-AF65-F5344CB8AC3E}">
        <p14:creationId xmlns:p14="http://schemas.microsoft.com/office/powerpoint/2010/main" val="33541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75907" y="1117771"/>
            <a:ext cx="5992185" cy="35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39089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6678" y="1491852"/>
            <a:ext cx="7790643" cy="26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29968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9672" y="1283713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22305" y="2533009"/>
            <a:ext cx="5473996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Eman Ehab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emanehab.ieee@gmail.com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8DCEF113-8E46-4CD4-870E-F67181C40A5F}"/>
              </a:ext>
            </a:extLst>
          </p:cNvPr>
          <p:cNvSpPr/>
          <p:nvPr/>
        </p:nvSpPr>
        <p:spPr>
          <a:xfrm>
            <a:off x="5162488" y="808045"/>
            <a:ext cx="3291840" cy="2560320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rotWithShape="0">
            <a:blip r:embed="rId3"/>
            <a:tile/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71019" y="1068136"/>
            <a:ext cx="6401961" cy="36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363943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32614" y="943050"/>
            <a:ext cx="5878772" cy="38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39282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09915" y="943050"/>
            <a:ext cx="5324170" cy="38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1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27910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403910" y="-473425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22728" y="943050"/>
            <a:ext cx="4298544" cy="38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82646" y="-499778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Microphone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55084" y="993104"/>
            <a:ext cx="5433831" cy="37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9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348961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82646" y="-499778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01955" y="943960"/>
            <a:ext cx="6730941" cy="38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2553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82646" y="-499778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Camera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5873" y="892227"/>
            <a:ext cx="8352254" cy="3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Microphone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328289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30249" y="304711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?!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D638F11D-1C78-4CEC-88AB-CE28527FCE6A}"/>
              </a:ext>
            </a:extLst>
          </p:cNvPr>
          <p:cNvSpPr txBox="1">
            <a:spLocks/>
          </p:cNvSpPr>
          <p:nvPr/>
        </p:nvSpPr>
        <p:spPr>
          <a:xfrm>
            <a:off x="304512" y="2409261"/>
            <a:ext cx="519144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writing code for executing some sequential instructions to perform </a:t>
            </a:r>
          </a:p>
          <a:p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various tasks.</a:t>
            </a:r>
          </a:p>
          <a:p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Computers are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</a:t>
            </a: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but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DUMB</a:t>
            </a: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they need to know what to do.</a:t>
            </a:r>
          </a:p>
        </p:txBody>
      </p:sp>
    </p:spTree>
    <p:extLst>
      <p:ext uri="{BB962C8B-B14F-4D97-AF65-F5344CB8AC3E}">
        <p14:creationId xmlns:p14="http://schemas.microsoft.com/office/powerpoint/2010/main" val="39268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Desktop Applications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Applications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Applications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 &amp; Server administration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of Things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Development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 / VR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Compression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C591C1E0-13ED-4FD0-A83E-62F4257A45E7}"/>
              </a:ext>
            </a:extLst>
          </p:cNvPr>
          <p:cNvSpPr txBox="1">
            <a:spLocks/>
          </p:cNvSpPr>
          <p:nvPr/>
        </p:nvSpPr>
        <p:spPr>
          <a:xfrm>
            <a:off x="4161772" y="212522"/>
            <a:ext cx="445971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&amp; Ethical Hacking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&amp; Deep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Vision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Speech 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 Language 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Blockchain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Graphics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 Design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1990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245227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60621" y="567311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C911A-460A-472F-942F-A3A640B465C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08230" y="805406"/>
            <a:ext cx="2755339" cy="2753210"/>
          </a:xfrm>
          <a:prstGeom prst="rect">
            <a:avLst/>
          </a:prstGeom>
        </p:spPr>
      </p:pic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D638F11D-1C78-4CEC-88AB-CE28527FCE6A}"/>
              </a:ext>
            </a:extLst>
          </p:cNvPr>
          <p:cNvSpPr txBox="1">
            <a:spLocks/>
          </p:cNvSpPr>
          <p:nvPr/>
        </p:nvSpPr>
        <p:spPr>
          <a:xfrm>
            <a:off x="354473" y="2338487"/>
            <a:ext cx="5790106" cy="182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&gt;_ Easy to Learn, Read, Maintain.</a:t>
            </a:r>
          </a:p>
          <a:p>
            <a:endParaRPr lang="en-US" sz="1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&gt;_ Very Big Community </a:t>
            </a:r>
            <a:r>
              <a:rPr lang="en-US" sz="1800" b="0" spc="-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so you will find a lot of Libraries to use.</a:t>
            </a:r>
            <a:endParaRPr lang="en-US" sz="1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</a:endParaRPr>
          </a:p>
          <a:p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64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04512" y="1991850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2 vs 3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C911A-460A-472F-942F-A3A640B465C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408230" y="805406"/>
            <a:ext cx="2755339" cy="27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294233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84329" y="2307461"/>
            <a:ext cx="4848568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Awesome Python 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and open-source distribution of the Python and R programming languages for scientific computing (data science, machine learning applications) . Anaconda distribution includes data-science packages suitable for Windows, Linux, and macOS.</a:t>
            </a: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https://www.anaconda.com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C911A-460A-472F-942F-A3A640B465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518595" y="696871"/>
            <a:ext cx="2557250" cy="2519565"/>
          </a:xfrm>
          <a:prstGeom prst="rect">
            <a:avLst/>
          </a:prstGeom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B4863CBF-4915-433B-A678-5C607C783601}"/>
              </a:ext>
            </a:extLst>
          </p:cNvPr>
          <p:cNvSpPr txBox="1">
            <a:spLocks/>
          </p:cNvSpPr>
          <p:nvPr/>
        </p:nvSpPr>
        <p:spPr>
          <a:xfrm>
            <a:off x="252831" y="741599"/>
            <a:ext cx="2916987" cy="3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ANACONDA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656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30249" y="2226757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Awesome Code Editor.</a:t>
            </a: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https://code.visualstudio.com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C911A-460A-472F-942F-A3A640B465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24036" y="741599"/>
            <a:ext cx="2552572" cy="2519565"/>
          </a:xfrm>
          <a:prstGeom prst="rect">
            <a:avLst/>
          </a:prstGeom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1DE232E9-150E-4DEC-8F46-0F9BD4B03834}"/>
              </a:ext>
            </a:extLst>
          </p:cNvPr>
          <p:cNvSpPr txBox="1">
            <a:spLocks/>
          </p:cNvSpPr>
          <p:nvPr/>
        </p:nvSpPr>
        <p:spPr>
          <a:xfrm>
            <a:off x="173836" y="792574"/>
            <a:ext cx="4341750" cy="3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Code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875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2874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13314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186" y="1115723"/>
            <a:ext cx="6336726" cy="3512597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9629053B-A8A7-46D2-8EEE-2AC5BCA9C989}"/>
              </a:ext>
            </a:extLst>
          </p:cNvPr>
          <p:cNvSpPr txBox="1">
            <a:spLocks/>
          </p:cNvSpPr>
          <p:nvPr/>
        </p:nvSpPr>
        <p:spPr>
          <a:xfrm>
            <a:off x="693804" y="3205104"/>
            <a:ext cx="19659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cd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dir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copy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del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move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9207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conda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pip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 managers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1088" y="986009"/>
            <a:ext cx="6336726" cy="2297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9566B-6718-4EB7-B8E0-3C88FAF03B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361088" y="2563169"/>
            <a:ext cx="6336725" cy="2297063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1A179102-8275-4167-BE94-24BEFDBECFE3}"/>
              </a:ext>
            </a:extLst>
          </p:cNvPr>
          <p:cNvSpPr txBox="1">
            <a:spLocks/>
          </p:cNvSpPr>
          <p:nvPr/>
        </p:nvSpPr>
        <p:spPr>
          <a:xfrm>
            <a:off x="63795" y="1149107"/>
            <a:ext cx="2502195" cy="48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https://anaconda.org/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013E47B5-C719-4F93-8EF6-28657ECDCFB3}"/>
              </a:ext>
            </a:extLst>
          </p:cNvPr>
          <p:cNvSpPr txBox="1">
            <a:spLocks/>
          </p:cNvSpPr>
          <p:nvPr/>
        </p:nvSpPr>
        <p:spPr>
          <a:xfrm>
            <a:off x="-49143" y="2726267"/>
            <a:ext cx="2502195" cy="48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https://pypi.org/</a:t>
            </a:r>
          </a:p>
        </p:txBody>
      </p:sp>
    </p:spTree>
    <p:extLst>
      <p:ext uri="{BB962C8B-B14F-4D97-AF65-F5344CB8AC3E}">
        <p14:creationId xmlns:p14="http://schemas.microsoft.com/office/powerpoint/2010/main" val="25126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389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Python Script via Command Line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483" b="4767"/>
          <a:stretch/>
        </p:blipFill>
        <p:spPr>
          <a:xfrm>
            <a:off x="4131987" y="1337467"/>
            <a:ext cx="5012014" cy="3806033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9629053B-A8A7-46D2-8EEE-2AC5BCA9C989}"/>
              </a:ext>
            </a:extLst>
          </p:cNvPr>
          <p:cNvSpPr txBox="1">
            <a:spLocks/>
          </p:cNvSpPr>
          <p:nvPr/>
        </p:nvSpPr>
        <p:spPr>
          <a:xfrm>
            <a:off x="802985" y="2446627"/>
            <a:ext cx="280785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1- Make a .py file</a:t>
            </a:r>
          </a:p>
          <a:p>
            <a:pPr marL="342900" indent="-342900"/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2- Write code &amp; Save it</a:t>
            </a:r>
          </a:p>
          <a:p>
            <a:pPr marL="342900" indent="-342900"/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3- Open </a:t>
            </a:r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cmd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4-</a:t>
            </a:r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&gt;_ python file.py</a:t>
            </a:r>
          </a:p>
        </p:txBody>
      </p:sp>
    </p:spTree>
    <p:extLst>
      <p:ext uri="{BB962C8B-B14F-4D97-AF65-F5344CB8AC3E}">
        <p14:creationId xmlns:p14="http://schemas.microsoft.com/office/powerpoint/2010/main" val="258281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Python via Jupyter Notebook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528" b="8604"/>
          <a:stretch/>
        </p:blipFill>
        <p:spPr>
          <a:xfrm>
            <a:off x="4134930" y="1289221"/>
            <a:ext cx="5009070" cy="3854279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9629053B-A8A7-46D2-8EEE-2AC5BCA9C989}"/>
              </a:ext>
            </a:extLst>
          </p:cNvPr>
          <p:cNvSpPr txBox="1">
            <a:spLocks/>
          </p:cNvSpPr>
          <p:nvPr/>
        </p:nvSpPr>
        <p:spPr>
          <a:xfrm>
            <a:off x="651210" y="1842064"/>
            <a:ext cx="280785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1- Open </a:t>
            </a:r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cmd in a folder</a:t>
            </a:r>
          </a:p>
          <a:p>
            <a:pPr marL="342900" indent="-342900"/>
            <a:endParaRPr lang="en-US" sz="1600" b="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2-</a:t>
            </a:r>
            <a:r>
              <a:rPr lang="en-US" sz="1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&gt;_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253362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5C2ED-D2C0-4313-A5A7-84608D37E1B3}"/>
              </a:ext>
            </a:extLst>
          </p:cNvPr>
          <p:cNvSpPr/>
          <p:nvPr/>
        </p:nvSpPr>
        <p:spPr>
          <a:xfrm>
            <a:off x="715799" y="1091238"/>
            <a:ext cx="6183984" cy="3568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new .ipynb file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Naming the notebook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Menu buttons (Run, Insert, Delete cells, etc…)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Move Cell up or down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Copy, Paste and Cut Cells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Merge Cells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Code and Markdown Cells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Saving the notebook for checkpoints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Export .py file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Kernel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 command line in Jupyter using ‘!’ operator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0962F-B7C0-4DAB-96E4-E3047EB6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7625" y="1091238"/>
            <a:ext cx="1817511" cy="20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 (Shortcuts)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7625" y="1091238"/>
            <a:ext cx="1817511" cy="2096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55C2ED-D2C0-4313-A5A7-84608D37E1B3}"/>
              </a:ext>
            </a:extLst>
          </p:cNvPr>
          <p:cNvSpPr/>
          <p:nvPr/>
        </p:nvSpPr>
        <p:spPr>
          <a:xfrm>
            <a:off x="396822" y="1109316"/>
            <a:ext cx="3189894" cy="3892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Ctrl + Enter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Shift + Enter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Alt + Enter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A and B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Shift + Up or Down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C and V and X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Ctrl + C or V or 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Double 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Shift + 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Y and 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  <a:sym typeface="Muli Regular"/>
              </a:rPr>
              <a:t>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D68D6-0CFF-43B6-BA1B-6D34029715D1}"/>
              </a:ext>
            </a:extLst>
          </p:cNvPr>
          <p:cNvSpPr/>
          <p:nvPr/>
        </p:nvSpPr>
        <p:spPr>
          <a:xfrm>
            <a:off x="1677910" y="1102228"/>
            <a:ext cx="5162373" cy="358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--- &gt;   Execute Cell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--- &gt;   Execute Cell then go to the next cell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--- &gt;   Execute Cell then insert new cell below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--- &gt;   Insert Cell Above or Below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             --- &gt;   Select Cells Above or Below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    --- &gt;   Copy, Paste and Cut Cells inside Notebook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                 --- &gt;   Copy, Paste and Cut Cells outside Notebook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--- &gt; Delete Cells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--- &gt; Merge Cells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--- &gt; Make Cell type Code or Markdown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sym typeface="Muli Regular"/>
              </a:rPr>
              <a:t>--- &gt; Save Notebook</a:t>
            </a:r>
          </a:p>
        </p:txBody>
      </p:sp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48069A9F-C36B-4430-A110-150EC153A4D2}"/>
              </a:ext>
            </a:extLst>
          </p:cNvPr>
          <p:cNvSpPr txBox="1">
            <a:spLocks/>
          </p:cNvSpPr>
          <p:nvPr/>
        </p:nvSpPr>
        <p:spPr>
          <a:xfrm>
            <a:off x="1723167" y="4622069"/>
            <a:ext cx="5071857" cy="38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https://www.audiolabs-erlangen.de/resources/MIR/FMP/B/B_Jupyter.html</a:t>
            </a:r>
          </a:p>
        </p:txBody>
      </p:sp>
    </p:spTree>
    <p:extLst>
      <p:ext uri="{BB962C8B-B14F-4D97-AF65-F5344CB8AC3E}">
        <p14:creationId xmlns:p14="http://schemas.microsoft.com/office/powerpoint/2010/main" val="34625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19790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27082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093" y="1035107"/>
            <a:ext cx="5703814" cy="367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Computers Work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Decimal &amp; Binary numbering systems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Words (ASCII)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Images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Videos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store 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Mouse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Keyboard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Speaker &amp; Microphone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computer understand Monitor &amp; Camera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Tree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python</a:t>
            </a:r>
          </a:p>
        </p:txBody>
      </p:sp>
    </p:spTree>
    <p:extLst>
      <p:ext uri="{BB962C8B-B14F-4D97-AF65-F5344CB8AC3E}">
        <p14:creationId xmlns:p14="http://schemas.microsoft.com/office/powerpoint/2010/main" val="35968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1858</Words>
  <Application>Microsoft Office PowerPoint</Application>
  <PresentationFormat>On-screen Show (16:9)</PresentationFormat>
  <Paragraphs>505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Consolas</vt:lpstr>
      <vt:lpstr>Muli Regular</vt:lpstr>
      <vt:lpstr>Arial</vt:lpstr>
      <vt:lpstr>Lexend Deca</vt:lpstr>
      <vt:lpstr>Bradley Hand ITC</vt:lpstr>
      <vt:lpstr>MV Boli</vt:lpstr>
      <vt:lpstr>Muli</vt:lpstr>
      <vt:lpstr>Aliena template</vt:lpstr>
      <vt:lpstr>Introduction To Python Programming</vt:lpstr>
      <vt:lpstr>Hello!</vt:lpstr>
      <vt:lpstr>Hello!</vt:lpstr>
      <vt:lpstr>PowerPoint Presentation</vt:lpstr>
      <vt:lpstr>PowerPoint Presentation</vt:lpstr>
      <vt:lpstr>PowerPoint Presentation</vt:lpstr>
      <vt:lpstr>PowerPoint Presentation</vt:lpstr>
      <vt:lpstr>How Computers Work</vt:lpstr>
      <vt:lpstr>PowerPoint Presentation</vt:lpstr>
      <vt:lpstr>Decimal &amp; Binary numbering systems</vt:lpstr>
      <vt:lpstr>Decimal &amp; Binary numbering systems</vt:lpstr>
      <vt:lpstr>PowerPoint Presentation</vt:lpstr>
      <vt:lpstr>How computer store Words (ASCII)</vt:lpstr>
      <vt:lpstr>PowerPoint Presentation</vt:lpstr>
      <vt:lpstr>How computer store Images </vt:lpstr>
      <vt:lpstr>How computer store Images </vt:lpstr>
      <vt:lpstr>How computer store Images </vt:lpstr>
      <vt:lpstr>How computer store Images (Red)</vt:lpstr>
      <vt:lpstr>How computer store Images (Green)</vt:lpstr>
      <vt:lpstr>How computer store Images (Blue) </vt:lpstr>
      <vt:lpstr>How computer store Images (White) </vt:lpstr>
      <vt:lpstr>How computer store Images (Black) </vt:lpstr>
      <vt:lpstr>How computer store Images (Pink)</vt:lpstr>
      <vt:lpstr>How computer store Images (Yellow) </vt:lpstr>
      <vt:lpstr>How computer store Images </vt:lpstr>
      <vt:lpstr>How computer store Images </vt:lpstr>
      <vt:lpstr>PowerPoint Presentation</vt:lpstr>
      <vt:lpstr>How computer store Videos</vt:lpstr>
      <vt:lpstr>PowerPoint Presentation</vt:lpstr>
      <vt:lpstr>How computer store Audio</vt:lpstr>
      <vt:lpstr>PowerPoint Presentation</vt:lpstr>
      <vt:lpstr>How computer understand Mouse</vt:lpstr>
      <vt:lpstr>PowerPoint Presentation</vt:lpstr>
      <vt:lpstr>How computer understand Keyboard</vt:lpstr>
      <vt:lpstr>PowerPoint Presentation</vt:lpstr>
      <vt:lpstr>How computer understand Speaker</vt:lpstr>
      <vt:lpstr>How computer understand Microphone</vt:lpstr>
      <vt:lpstr>PowerPoint Presentation</vt:lpstr>
      <vt:lpstr>How computer understand Monitor</vt:lpstr>
      <vt:lpstr>How computer understand Camera</vt:lpstr>
      <vt:lpstr>PowerPoint Presentation</vt:lpstr>
      <vt:lpstr>Programming ?!</vt:lpstr>
      <vt:lpstr>PowerPoint Presentation</vt:lpstr>
      <vt:lpstr>PowerPoint Presentation</vt:lpstr>
      <vt:lpstr>Why Python ?!</vt:lpstr>
      <vt:lpstr>Python 2 vs 3 ?!</vt:lpstr>
      <vt:lpstr>PowerPoint Presentation</vt:lpstr>
      <vt:lpstr>Awesome Python Distribution.  Free and open-source distribution of the Python and R programming languages for scientific computing (data science, machine learning applications) . Anaconda distribution includes data-science packages suitable for Windows, Linux, and macOS.  https://www.anaconda.com</vt:lpstr>
      <vt:lpstr>Awesome Code Editor.  https://code.visualstudio.com</vt:lpstr>
      <vt:lpstr>PowerPoint Presentation</vt:lpstr>
      <vt:lpstr>Command Line</vt:lpstr>
      <vt:lpstr>PowerPoint Presentation</vt:lpstr>
      <vt:lpstr>conda &amp; pip package managers</vt:lpstr>
      <vt:lpstr>PowerPoint Presentation</vt:lpstr>
      <vt:lpstr>Run Python Script via Command Line</vt:lpstr>
      <vt:lpstr>Run Python via Jupyter Notebook</vt:lpstr>
      <vt:lpstr>Jupyter Notebook</vt:lpstr>
      <vt:lpstr>Jupyter Notebook (Shortcuts)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115</cp:revision>
  <dcterms:modified xsi:type="dcterms:W3CDTF">2020-07-04T15:30:38Z</dcterms:modified>
</cp:coreProperties>
</file>